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76" r:id="rId5"/>
    <p:sldId id="277" r:id="rId6"/>
    <p:sldId id="301" r:id="rId7"/>
    <p:sldId id="290" r:id="rId8"/>
    <p:sldId id="294" r:id="rId9"/>
    <p:sldId id="298" r:id="rId10"/>
    <p:sldId id="291" r:id="rId11"/>
    <p:sldId id="295" r:id="rId12"/>
    <p:sldId id="285" r:id="rId13"/>
    <p:sldId id="292" r:id="rId14"/>
    <p:sldId id="293" r:id="rId15"/>
    <p:sldId id="284" r:id="rId16"/>
    <p:sldId id="300" r:id="rId17"/>
    <p:sldId id="286" r:id="rId18"/>
    <p:sldId id="299" r:id="rId19"/>
    <p:sldId id="288" r:id="rId20"/>
    <p:sldId id="289" r:id="rId21"/>
    <p:sldId id="275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08" y="2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00ACB-1540-43DE-AC0D-0FA31A9293B8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94D4B-7DF8-41A3-81FD-1EC2E801D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141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94D4B-7DF8-41A3-81FD-1EC2E801DF6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0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hyperlink" Target="http://www.riss.kr/link?id=T14437357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1542" y="2778596"/>
            <a:ext cx="18793347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6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원격 진료 도구 및 </a:t>
            </a:r>
            <a:endParaRPr lang="en-US" altLang="ko-KR" sz="960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96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의사</a:t>
            </a:r>
            <a:r>
              <a:rPr lang="en-US" altLang="ko-KR" sz="96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sz="96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보호자</a:t>
            </a:r>
            <a:r>
              <a:rPr lang="en-US" altLang="ko-KR" sz="96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96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환자</a:t>
            </a:r>
            <a:r>
              <a:rPr lang="en-US" altLang="ko-KR" sz="96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 </a:t>
            </a:r>
            <a:r>
              <a:rPr lang="ko-KR" altLang="en-US" sz="960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연결 앱</a:t>
            </a:r>
            <a:endParaRPr lang="en-US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1697" y="2028385"/>
            <a:ext cx="785745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5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한밭대학교 컴퓨터공학과</a:t>
            </a:r>
            <a:endParaRPr 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289157" y="6320138"/>
            <a:ext cx="18936776" cy="4199656"/>
            <a:chOff x="-289157" y="6320138"/>
            <a:chExt cx="18936776" cy="41996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9157" y="6320138"/>
              <a:ext cx="18936776" cy="419965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01697" y="7708981"/>
            <a:ext cx="6709344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>
                <a:solidFill>
                  <a:srgbClr val="3B3B3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S-Core Dream 3 Light" pitchFamily="34" charset="0"/>
              </a:rPr>
              <a:t>팀장 박종호</a:t>
            </a:r>
            <a:endParaRPr lang="en-US" altLang="ko-KR" sz="2500" dirty="0">
              <a:solidFill>
                <a:srgbClr val="3B3B3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S-Core Dream 3 Light" pitchFamily="34" charset="0"/>
            </a:endParaRPr>
          </a:p>
          <a:p>
            <a:r>
              <a:rPr lang="ko-KR" altLang="en-US" sz="2500" dirty="0">
                <a:solidFill>
                  <a:srgbClr val="3B3B3B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 정지호</a:t>
            </a:r>
            <a:endParaRPr lang="en-US" altLang="ko-KR" sz="2500" dirty="0">
              <a:solidFill>
                <a:srgbClr val="3B3B3B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5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 </a:t>
            </a:r>
            <a:r>
              <a:rPr lang="ko-KR" altLang="en-US" sz="25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임서진</a:t>
            </a:r>
            <a:endParaRPr lang="en-US" sz="2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101697" y="7421377"/>
            <a:ext cx="3717864" cy="35800"/>
            <a:chOff x="1101697" y="7421377"/>
            <a:chExt cx="3717864" cy="3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697" y="7421377"/>
              <a:ext cx="3717864" cy="35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7285" y="383857"/>
            <a:ext cx="16171510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주요 기능 및 알고리즘 설계 방법 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상담 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webrtc)</a:t>
            </a:r>
            <a:endParaRPr lang="en-US" sz="4700" dirty="0">
              <a:solidFill>
                <a:srgbClr val="FC523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65442" y="1210861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8723810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pic>
        <p:nvPicPr>
          <p:cNvPr id="2050" name="Picture 2" descr="서버에 대해서..">
            <a:extLst>
              <a:ext uri="{FF2B5EF4-FFF2-40B4-BE49-F238E27FC236}">
                <a16:creationId xmlns:a16="http://schemas.microsoft.com/office/drawing/2014/main" id="{B4F789E1-3BFA-5BEE-F836-F5AD3BBE0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294" y="34671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컴퓨터 아이콘 에 Selman Icons">
            <a:extLst>
              <a:ext uri="{FF2B5EF4-FFF2-40B4-BE49-F238E27FC236}">
                <a16:creationId xmlns:a16="http://schemas.microsoft.com/office/drawing/2014/main" id="{1A80946E-50A9-B3DB-2090-C5999E8FC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46709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스마트폰 아이콘 에 Data And Devices icon pack">
            <a:extLst>
              <a:ext uri="{FF2B5EF4-FFF2-40B4-BE49-F238E27FC236}">
                <a16:creationId xmlns:a16="http://schemas.microsoft.com/office/drawing/2014/main" id="{1762E157-6706-0F63-F4B4-94826A050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9188" y="346709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라즈베리파이] IoT 딥러닝 Computer Vision 실전 프로젝트 - 인프런 | 강의">
            <a:extLst>
              <a:ext uri="{FF2B5EF4-FFF2-40B4-BE49-F238E27FC236}">
                <a16:creationId xmlns:a16="http://schemas.microsoft.com/office/drawing/2014/main" id="{DC283D6C-EED2-3A7E-1D30-7B500F5F4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31" y="6438900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62559EF-B0B7-7183-FB85-9B139CAB2A41}"/>
              </a:ext>
            </a:extLst>
          </p:cNvPr>
          <p:cNvCxnSpPr>
            <a:cxnSpLocks/>
          </p:cNvCxnSpPr>
          <p:nvPr/>
        </p:nvCxnSpPr>
        <p:spPr>
          <a:xfrm flipV="1">
            <a:off x="9144000" y="5753100"/>
            <a:ext cx="0" cy="585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14644BF-CB65-EC55-D470-027365F7B112}"/>
              </a:ext>
            </a:extLst>
          </p:cNvPr>
          <p:cNvCxnSpPr>
            <a:cxnSpLocks/>
          </p:cNvCxnSpPr>
          <p:nvPr/>
        </p:nvCxnSpPr>
        <p:spPr>
          <a:xfrm flipH="1">
            <a:off x="11118988" y="4229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9D080AB-BE42-7C4F-64D8-B14644D0BE85}"/>
              </a:ext>
            </a:extLst>
          </p:cNvPr>
          <p:cNvCxnSpPr>
            <a:cxnSpLocks/>
          </p:cNvCxnSpPr>
          <p:nvPr/>
        </p:nvCxnSpPr>
        <p:spPr>
          <a:xfrm>
            <a:off x="11118988" y="44577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88855A6-FE6C-BF50-FB0D-15504773757B}"/>
              </a:ext>
            </a:extLst>
          </p:cNvPr>
          <p:cNvCxnSpPr>
            <a:cxnSpLocks/>
          </p:cNvCxnSpPr>
          <p:nvPr/>
        </p:nvCxnSpPr>
        <p:spPr>
          <a:xfrm flipH="1">
            <a:off x="5943600" y="42291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2C9F65D-2453-F153-CD37-711BE8AE7E38}"/>
              </a:ext>
            </a:extLst>
          </p:cNvPr>
          <p:cNvCxnSpPr>
            <a:cxnSpLocks/>
          </p:cNvCxnSpPr>
          <p:nvPr/>
        </p:nvCxnSpPr>
        <p:spPr>
          <a:xfrm>
            <a:off x="5943600" y="44577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bject 2">
            <a:extLst>
              <a:ext uri="{FF2B5EF4-FFF2-40B4-BE49-F238E27FC236}">
                <a16:creationId xmlns:a16="http://schemas.microsoft.com/office/drawing/2014/main" id="{6390A638-6E60-9249-B306-1D89574081B1}"/>
              </a:ext>
            </a:extLst>
          </p:cNvPr>
          <p:cNvSpPr txBox="1"/>
          <p:nvPr/>
        </p:nvSpPr>
        <p:spPr>
          <a:xfrm>
            <a:off x="4147365" y="5532591"/>
            <a:ext cx="70079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5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의사</a:t>
            </a:r>
            <a:endParaRPr lang="en-US" sz="1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AF9E5C83-CDDE-6AB7-F021-306690349D09}"/>
              </a:ext>
            </a:extLst>
          </p:cNvPr>
          <p:cNvSpPr txBox="1"/>
          <p:nvPr/>
        </p:nvSpPr>
        <p:spPr>
          <a:xfrm>
            <a:off x="13563600" y="5694173"/>
            <a:ext cx="700795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5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환자</a:t>
            </a:r>
            <a:endParaRPr lang="en-US" sz="1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8" name="Object 2">
            <a:extLst>
              <a:ext uri="{FF2B5EF4-FFF2-40B4-BE49-F238E27FC236}">
                <a16:creationId xmlns:a16="http://schemas.microsoft.com/office/drawing/2014/main" id="{028B9058-8CE3-3951-04A6-0CC7A286BC7B}"/>
              </a:ext>
            </a:extLst>
          </p:cNvPr>
          <p:cNvSpPr txBox="1"/>
          <p:nvPr/>
        </p:nvSpPr>
        <p:spPr>
          <a:xfrm>
            <a:off x="8382000" y="3034347"/>
            <a:ext cx="243840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5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서버</a:t>
            </a:r>
            <a:r>
              <a:rPr lang="en-US" altLang="ko-KR" sz="15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(mediasoup)</a:t>
            </a:r>
            <a:endParaRPr lang="en-US" sz="1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0CED0933-FA3C-EC49-4C84-956E2D511262}"/>
              </a:ext>
            </a:extLst>
          </p:cNvPr>
          <p:cNvSpPr txBox="1"/>
          <p:nvPr/>
        </p:nvSpPr>
        <p:spPr>
          <a:xfrm>
            <a:off x="8360564" y="8191500"/>
            <a:ext cx="243840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5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모듈</a:t>
            </a:r>
            <a:r>
              <a:rPr lang="en-US" altLang="ko-KR" sz="15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15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라즈베리파이</a:t>
            </a:r>
            <a:r>
              <a:rPr lang="en-US" altLang="ko-KR" sz="15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en-US" sz="15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749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7285" y="383857"/>
            <a:ext cx="16171510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주요 기능 및 알고리즘 설계 방법 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상담 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webrtc </a:t>
            </a:r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화면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en-US" sz="4700" dirty="0">
              <a:solidFill>
                <a:srgbClr val="FC523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65442" y="1210861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2744C0B-0938-DFAC-71CB-D52A91BD8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0300"/>
            <a:ext cx="12344400" cy="6172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071D39-55D0-EA92-EE50-80ECA8B233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056" y="2228850"/>
            <a:ext cx="3664744" cy="6515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575A3B-0E9A-FA3B-5EAB-DE96B3EA9074}"/>
              </a:ext>
            </a:extLst>
          </p:cNvPr>
          <p:cNvSpPr txBox="1"/>
          <p:nvPr/>
        </p:nvSpPr>
        <p:spPr>
          <a:xfrm>
            <a:off x="5208104" y="87439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의사</a:t>
            </a:r>
            <a:r>
              <a:rPr lang="en-US" altLang="ko-KR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웹 페이지</a:t>
            </a:r>
            <a:r>
              <a:rPr lang="en-US" altLang="ko-KR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3AD939-70B5-5D4E-9CFE-F144FAA8BE64}"/>
              </a:ext>
            </a:extLst>
          </p:cNvPr>
          <p:cNvSpPr txBox="1"/>
          <p:nvPr/>
        </p:nvSpPr>
        <p:spPr>
          <a:xfrm>
            <a:off x="15163800" y="8572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환자</a:t>
            </a:r>
            <a:r>
              <a:rPr lang="en-US" altLang="ko-KR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어플</a:t>
            </a:r>
            <a:r>
              <a:rPr lang="en-US" altLang="ko-KR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FAD01-9168-7E6E-4641-0A347614ECF0}"/>
              </a:ext>
            </a:extLst>
          </p:cNvPr>
          <p:cNvSpPr txBox="1"/>
          <p:nvPr/>
        </p:nvSpPr>
        <p:spPr>
          <a:xfrm>
            <a:off x="1766705" y="46101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의사 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413A5-B3E7-4BB3-188B-AAA9006ACF7B}"/>
              </a:ext>
            </a:extLst>
          </p:cNvPr>
          <p:cNvSpPr txBox="1"/>
          <p:nvPr/>
        </p:nvSpPr>
        <p:spPr>
          <a:xfrm>
            <a:off x="5867400" y="22288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환자 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32C54C-9BA6-0AF1-0CCC-431F8338DAE1}"/>
              </a:ext>
            </a:extLst>
          </p:cNvPr>
          <p:cNvSpPr txBox="1"/>
          <p:nvPr/>
        </p:nvSpPr>
        <p:spPr>
          <a:xfrm>
            <a:off x="9635728" y="67437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라즈베리파이 카메라</a:t>
            </a:r>
          </a:p>
        </p:txBody>
      </p:sp>
    </p:spTree>
    <p:extLst>
      <p:ext uri="{BB962C8B-B14F-4D97-AF65-F5344CB8AC3E}">
        <p14:creationId xmlns:p14="http://schemas.microsoft.com/office/powerpoint/2010/main" val="3817667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7285" y="383857"/>
            <a:ext cx="8878715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문제 해결 방법 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(webrtc_client)</a:t>
            </a:r>
            <a:endParaRPr lang="en-US" sz="4700" dirty="0">
              <a:solidFill>
                <a:srgbClr val="FC523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65442" y="1210861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8723810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pic>
        <p:nvPicPr>
          <p:cNvPr id="5124" name="Picture 4" descr="크롬 - 무료 심벌 마크개 아이콘">
            <a:extLst>
              <a:ext uri="{FF2B5EF4-FFF2-40B4-BE49-F238E27FC236}">
                <a16:creationId xmlns:a16="http://schemas.microsoft.com/office/drawing/2014/main" id="{9A6A48CA-7675-4140-7D41-E08F461EC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327" y="9525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크롬 - 무료 심벌 마크개 아이콘">
            <a:extLst>
              <a:ext uri="{FF2B5EF4-FFF2-40B4-BE49-F238E27FC236}">
                <a16:creationId xmlns:a16="http://schemas.microsoft.com/office/drawing/2014/main" id="{CD2C386E-D005-2CDA-9C12-0EAAF9E4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325" y="610977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GitHub - flutter-webrtc/flutter-mediasoup-client: Flutter version of the  mediasoup-client library.">
            <a:extLst>
              <a:ext uri="{FF2B5EF4-FFF2-40B4-BE49-F238E27FC236}">
                <a16:creationId xmlns:a16="http://schemas.microsoft.com/office/drawing/2014/main" id="{1B51B023-653E-E14B-CDF0-0A61F02EA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382" y="2306011"/>
            <a:ext cx="4242066" cy="212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GitHub - skymaze/pymediasoup: mediasoup python client">
            <a:extLst>
              <a:ext uri="{FF2B5EF4-FFF2-40B4-BE49-F238E27FC236}">
                <a16:creationId xmlns:a16="http://schemas.microsoft.com/office/drawing/2014/main" id="{41CC141E-AF2D-9F3E-8691-114E07CDD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99" y="6057900"/>
            <a:ext cx="4286249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8C2AA70-7C2E-DEAE-5E43-64B03CB90957}"/>
              </a:ext>
            </a:extLst>
          </p:cNvPr>
          <p:cNvCxnSpPr>
            <a:cxnSpLocks/>
          </p:cNvCxnSpPr>
          <p:nvPr/>
        </p:nvCxnSpPr>
        <p:spPr>
          <a:xfrm>
            <a:off x="7543800" y="7345702"/>
            <a:ext cx="3581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FC87F8A-F26F-95E0-4FCC-B1962FF9A6C5}"/>
              </a:ext>
            </a:extLst>
          </p:cNvPr>
          <p:cNvCxnSpPr>
            <a:cxnSpLocks/>
          </p:cNvCxnSpPr>
          <p:nvPr/>
        </p:nvCxnSpPr>
        <p:spPr>
          <a:xfrm flipV="1">
            <a:off x="7428357" y="2270211"/>
            <a:ext cx="3468243" cy="825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333DF0A-ECAD-D0E1-FE02-15C8F4159516}"/>
              </a:ext>
            </a:extLst>
          </p:cNvPr>
          <p:cNvCxnSpPr>
            <a:cxnSpLocks/>
          </p:cNvCxnSpPr>
          <p:nvPr/>
        </p:nvCxnSpPr>
        <p:spPr>
          <a:xfrm>
            <a:off x="7428357" y="3705444"/>
            <a:ext cx="3468243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35F0AA-5C1C-3EDD-639F-52292E5D1F79}"/>
              </a:ext>
            </a:extLst>
          </p:cNvPr>
          <p:cNvSpPr txBox="1"/>
          <p:nvPr/>
        </p:nvSpPr>
        <p:spPr>
          <a:xfrm>
            <a:off x="3276600" y="4466292"/>
            <a:ext cx="505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앱</a:t>
            </a:r>
            <a:r>
              <a:rPr lang="en-US" altLang="ko-KR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웹 </a:t>
            </a:r>
            <a:r>
              <a:rPr lang="en-US" altLang="ko-KR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webrtc_client</a:t>
            </a:r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A3D214-E69B-C979-1135-4C47A3A1D96A}"/>
              </a:ext>
            </a:extLst>
          </p:cNvPr>
          <p:cNvSpPr txBox="1"/>
          <p:nvPr/>
        </p:nvSpPr>
        <p:spPr>
          <a:xfrm>
            <a:off x="3124200" y="8304354"/>
            <a:ext cx="505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라즈베리파이 </a:t>
            </a:r>
            <a:r>
              <a:rPr lang="en-US" altLang="ko-KR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webrtc_client</a:t>
            </a:r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8EC652-1B61-F5C0-4CC2-C862D12641B0}"/>
              </a:ext>
            </a:extLst>
          </p:cNvPr>
          <p:cNvSpPr txBox="1"/>
          <p:nvPr/>
        </p:nvSpPr>
        <p:spPr>
          <a:xfrm>
            <a:off x="11734800" y="8326612"/>
            <a:ext cx="505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Python url chrome</a:t>
            </a:r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7D792F-CDCF-35E7-3C7E-5B93D78A64FC}"/>
              </a:ext>
            </a:extLst>
          </p:cNvPr>
          <p:cNvSpPr txBox="1"/>
          <p:nvPr/>
        </p:nvSpPr>
        <p:spPr>
          <a:xfrm>
            <a:off x="11704983" y="5476752"/>
            <a:ext cx="505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App flutter_webview</a:t>
            </a:r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5134" name="Picture 14" descr="InAppWebView: The Real Power of WebViews in Flutter | by Lorenzo Pichilli |  Flutter Community | Medium">
            <a:extLst>
              <a:ext uri="{FF2B5EF4-FFF2-40B4-BE49-F238E27FC236}">
                <a16:creationId xmlns:a16="http://schemas.microsoft.com/office/drawing/2014/main" id="{42E57F6B-2471-F8FC-9EDE-786C8EDC8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952" y="3820525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09A68F4-18BA-1D8E-9B85-6781EA413A74}"/>
              </a:ext>
            </a:extLst>
          </p:cNvPr>
          <p:cNvSpPr txBox="1"/>
          <p:nvPr/>
        </p:nvSpPr>
        <p:spPr>
          <a:xfrm>
            <a:off x="11838951" y="3151652"/>
            <a:ext cx="505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Web Url link open</a:t>
            </a:r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8342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7285" y="383857"/>
            <a:ext cx="8878715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문제 해결 방법 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(camera switch)</a:t>
            </a:r>
            <a:endParaRPr lang="en-US" sz="4700" dirty="0">
              <a:solidFill>
                <a:srgbClr val="FC523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65442" y="1210861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8723810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pic>
        <p:nvPicPr>
          <p:cNvPr id="7170" name="Picture 2" descr="이미지">
            <a:extLst>
              <a:ext uri="{FF2B5EF4-FFF2-40B4-BE49-F238E27FC236}">
                <a16:creationId xmlns:a16="http://schemas.microsoft.com/office/drawing/2014/main" id="{CFE2A1AC-1A80-8D10-DB52-9A1A899A7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29" y="2781300"/>
            <a:ext cx="3781425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이미지">
            <a:extLst>
              <a:ext uri="{FF2B5EF4-FFF2-40B4-BE49-F238E27FC236}">
                <a16:creationId xmlns:a16="http://schemas.microsoft.com/office/drawing/2014/main" id="{BDD07280-252D-5909-2A8A-EDD745E5A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6212" y="3009900"/>
            <a:ext cx="307657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B6938F-5FF2-9C26-28BD-7F21C06B4041}"/>
              </a:ext>
            </a:extLst>
          </p:cNvPr>
          <p:cNvSpPr txBox="1"/>
          <p:nvPr/>
        </p:nvSpPr>
        <p:spPr>
          <a:xfrm>
            <a:off x="3628635" y="6692384"/>
            <a:ext cx="505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기존 트랜스포트에서 영상만 변경 시 멈춤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452B65-B83B-7D65-1DBE-210E6886A840}"/>
              </a:ext>
            </a:extLst>
          </p:cNvPr>
          <p:cNvSpPr txBox="1"/>
          <p:nvPr/>
        </p:nvSpPr>
        <p:spPr>
          <a:xfrm>
            <a:off x="10439400" y="6692384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기존 영상을 지우고 영상 자체를 재 생산해서 보내서 해결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7D6D0CD-DB8C-0C2C-6D50-D0C6B73BF495}"/>
              </a:ext>
            </a:extLst>
          </p:cNvPr>
          <p:cNvCxnSpPr>
            <a:cxnSpLocks/>
          </p:cNvCxnSpPr>
          <p:nvPr/>
        </p:nvCxnSpPr>
        <p:spPr>
          <a:xfrm>
            <a:off x="7543800" y="4686300"/>
            <a:ext cx="3581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221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7285" y="383857"/>
            <a:ext cx="8878715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앞으로 해야 할 것</a:t>
            </a:r>
            <a:endParaRPr lang="en-US" sz="4700" dirty="0">
              <a:solidFill>
                <a:srgbClr val="FC523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65442" y="1210861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8723810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sp>
        <p:nvSpPr>
          <p:cNvPr id="10" name="Object 16">
            <a:extLst>
              <a:ext uri="{FF2B5EF4-FFF2-40B4-BE49-F238E27FC236}">
                <a16:creationId xmlns:a16="http://schemas.microsoft.com/office/drawing/2014/main" id="{2AF59057-1F62-47AD-B7C9-0DC2B5704D07}"/>
              </a:ext>
            </a:extLst>
          </p:cNvPr>
          <p:cNvSpPr txBox="1"/>
          <p:nvPr/>
        </p:nvSpPr>
        <p:spPr>
          <a:xfrm>
            <a:off x="1057102" y="1943100"/>
            <a:ext cx="16201326" cy="60892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914400" marR="0" indent="-91440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5000" kern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mediasoup_client flutter</a:t>
            </a:r>
            <a:r>
              <a:rPr lang="ko-KR" altLang="en-US" sz="5000" kern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추가</a:t>
            </a:r>
            <a:endParaRPr lang="en-US" altLang="ko-KR" sz="5000" kern="0">
              <a:solidFill>
                <a:srgbClr val="00000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914400" marR="0" indent="-91440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sz="5000" kern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UI/UX </a:t>
            </a:r>
            <a:r>
              <a:rPr lang="ko-KR" altLang="en-US" sz="5000" kern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수정하고 추가</a:t>
            </a:r>
            <a:endParaRPr lang="en-US" altLang="ko-KR" sz="5000" kern="0">
              <a:solidFill>
                <a:srgbClr val="00000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914400" marR="0" indent="-91440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5000" kern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의사 면허 인증 추가</a:t>
            </a:r>
            <a:endParaRPr lang="en-US" altLang="ko-KR" sz="5000" kern="0">
              <a:solidFill>
                <a:srgbClr val="00000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914400" marR="0" indent="-91440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5000" kern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로그인 </a:t>
            </a:r>
            <a:r>
              <a:rPr lang="en-US" altLang="ko-KR" sz="5000" kern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API </a:t>
            </a:r>
            <a:r>
              <a:rPr lang="ko-KR" altLang="en-US" sz="5000" kern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추가</a:t>
            </a:r>
            <a:endParaRPr lang="en-US" altLang="ko-KR" sz="5000" kern="0">
              <a:solidFill>
                <a:srgbClr val="00000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R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0" kern="0" dirty="0">
              <a:solidFill>
                <a:srgbClr val="00000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912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7285" y="383857"/>
            <a:ext cx="8878715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dirty="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 구성 및 역할</a:t>
            </a:r>
            <a:endParaRPr lang="en-US" sz="4700" dirty="0">
              <a:solidFill>
                <a:srgbClr val="FC523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65442" y="1210861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8723810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sp>
        <p:nvSpPr>
          <p:cNvPr id="10" name="Object 16">
            <a:extLst>
              <a:ext uri="{FF2B5EF4-FFF2-40B4-BE49-F238E27FC236}">
                <a16:creationId xmlns:a16="http://schemas.microsoft.com/office/drawing/2014/main" id="{2AF59057-1F62-47AD-B7C9-0DC2B5704D07}"/>
              </a:ext>
            </a:extLst>
          </p:cNvPr>
          <p:cNvSpPr txBox="1"/>
          <p:nvPr/>
        </p:nvSpPr>
        <p:spPr>
          <a:xfrm>
            <a:off x="1090232" y="2933700"/>
            <a:ext cx="16201326" cy="36270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indent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000" kern="0" spc="0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박종호 </a:t>
            </a:r>
            <a:r>
              <a:rPr lang="en-US" altLang="ko-KR" sz="5000" kern="0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– </a:t>
            </a:r>
            <a:r>
              <a:rPr lang="ko-KR" altLang="en-US" sz="5000" kern="0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팀장</a:t>
            </a:r>
            <a:r>
              <a:rPr lang="en-US" altLang="ko-KR" sz="5000" kern="0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5000" kern="0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모듈 개발 </a:t>
            </a:r>
            <a:r>
              <a:rPr lang="ko-KR" altLang="en-US" sz="5000" kern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및 </a:t>
            </a:r>
            <a:r>
              <a:rPr lang="en-US" altLang="ko-KR" sz="5000" kern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webrtc</a:t>
            </a:r>
          </a:p>
          <a:p>
            <a:pPr marL="0" marR="0" indent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000" kern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정지호 </a:t>
            </a:r>
            <a:r>
              <a:rPr lang="en-US" altLang="ko-KR" sz="5000" kern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– </a:t>
            </a:r>
            <a:r>
              <a:rPr lang="ko-KR" altLang="en-US" sz="5000" kern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</a:t>
            </a:r>
            <a:r>
              <a:rPr lang="en-US" altLang="ko-KR" sz="5000" kern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flutter</a:t>
            </a:r>
            <a:r>
              <a:rPr lang="ko-KR" altLang="en-US" sz="5000" kern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5000" kern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app</a:t>
            </a:r>
          </a:p>
          <a:p>
            <a:pPr marL="0" marR="0" indent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000" kern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임서진 </a:t>
            </a:r>
            <a:r>
              <a:rPr lang="en-US" altLang="ko-KR" sz="5000" kern="0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– </a:t>
            </a:r>
            <a:r>
              <a:rPr lang="ko-KR" altLang="en-US" sz="5000" kern="0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</a:t>
            </a:r>
            <a:r>
              <a:rPr lang="en-US" altLang="ko-KR" sz="5000" kern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flutter web</a:t>
            </a:r>
            <a:endParaRPr lang="en-US" altLang="ko-KR" sz="5000" kern="0" dirty="0">
              <a:solidFill>
                <a:srgbClr val="00000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638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7285" y="383857"/>
            <a:ext cx="8878715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데모 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의사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en-US" sz="4700" dirty="0">
              <a:solidFill>
                <a:srgbClr val="FC523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65442" y="1210861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3" name="데모_의사">
            <a:hlinkClick r:id="" action="ppaction://media"/>
            <a:extLst>
              <a:ext uri="{FF2B5EF4-FFF2-40B4-BE49-F238E27FC236}">
                <a16:creationId xmlns:a16="http://schemas.microsoft.com/office/drawing/2014/main" id="{B279F7BB-E4A9-FEB8-BDA7-0EC0F5752B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84399" y="2106964"/>
            <a:ext cx="9716915" cy="607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1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7285" y="383857"/>
            <a:ext cx="8878715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데모 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어플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en-US" sz="4700" dirty="0">
              <a:solidFill>
                <a:srgbClr val="FC523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65442" y="1210861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3" name="데모_어플">
            <a:hlinkClick r:id="" action="ppaction://media"/>
            <a:extLst>
              <a:ext uri="{FF2B5EF4-FFF2-40B4-BE49-F238E27FC236}">
                <a16:creationId xmlns:a16="http://schemas.microsoft.com/office/drawing/2014/main" id="{E38D46CB-EC42-B87E-106C-D7671210B3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96200" y="954156"/>
            <a:ext cx="3816957" cy="837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7285" y="383857"/>
            <a:ext cx="8878715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데모 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상담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en-US" sz="4700" dirty="0">
              <a:solidFill>
                <a:srgbClr val="FC523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65442" y="1210861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4" name="데모_진료(상담)">
            <a:hlinkClick r:id="" action="ppaction://media"/>
            <a:extLst>
              <a:ext uri="{FF2B5EF4-FFF2-40B4-BE49-F238E27FC236}">
                <a16:creationId xmlns:a16="http://schemas.microsoft.com/office/drawing/2014/main" id="{CF3BF407-6A2B-50FA-F6CB-797A48BE23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6000" y="1866899"/>
            <a:ext cx="13975690" cy="705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1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7285" y="383857"/>
            <a:ext cx="8878715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공모전 참여 계획</a:t>
            </a:r>
            <a:endParaRPr lang="en-US" sz="4700" dirty="0">
              <a:solidFill>
                <a:srgbClr val="FC523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65442" y="1210861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8723810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pic>
        <p:nvPicPr>
          <p:cNvPr id="1026" name="Picture 2" descr="2020 캡스톤 디자인 경진대회 참여 안내 | 공모전 대외활동 올콘">
            <a:extLst>
              <a:ext uri="{FF2B5EF4-FFF2-40B4-BE49-F238E27FC236}">
                <a16:creationId xmlns:a16="http://schemas.microsoft.com/office/drawing/2014/main" id="{27BB639A-8BD7-792E-A7FA-7A6896E3C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532" y="1199465"/>
            <a:ext cx="5200650" cy="742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167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33" y="1535736"/>
            <a:ext cx="5028350" cy="12589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dirty="0">
                <a:solidFill>
                  <a:srgbClr val="FC5230"/>
                </a:solidFill>
                <a:latin typeface="Jalnan OTF" pitchFamily="34" charset="0"/>
                <a:cs typeface="Jalnan OTF" pitchFamily="34" charset="0"/>
              </a:rPr>
              <a:t>Contents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067733" y="986962"/>
            <a:ext cx="1992205" cy="9301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dirty="0">
                <a:solidFill>
                  <a:srgbClr val="FC5230"/>
                </a:solidFill>
                <a:latin typeface="Jalnan OTF" pitchFamily="34" charset="0"/>
                <a:cs typeface="Jalnan OTF" pitchFamily="34" charset="0"/>
              </a:rPr>
              <a:t>01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817556" y="1273973"/>
            <a:ext cx="2124146" cy="35800"/>
            <a:chOff x="1817556" y="1273973"/>
            <a:chExt cx="2124146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17556" y="1273973"/>
              <a:ext cx="2124146" cy="35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7102" y="8723810"/>
            <a:ext cx="16171510" cy="24812"/>
            <a:chOff x="1057102" y="8723810"/>
            <a:chExt cx="16171510" cy="2481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sp>
        <p:nvSpPr>
          <p:cNvPr id="25" name="Object 16">
            <a:extLst>
              <a:ext uri="{FF2B5EF4-FFF2-40B4-BE49-F238E27FC236}">
                <a16:creationId xmlns:a16="http://schemas.microsoft.com/office/drawing/2014/main" id="{E7B428DB-DB4A-4CC1-BCE0-4CA4C106A361}"/>
              </a:ext>
            </a:extLst>
          </p:cNvPr>
          <p:cNvSpPr txBox="1"/>
          <p:nvPr/>
        </p:nvSpPr>
        <p:spPr>
          <a:xfrm>
            <a:off x="1057102" y="2794657"/>
            <a:ext cx="16201326" cy="60892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indent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0" kern="0" spc="0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1. </a:t>
            </a:r>
            <a:r>
              <a:rPr lang="ko-KR" altLang="en-US" sz="5000" kern="100" spc="0" err="1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캡스톤디자인의</a:t>
            </a:r>
            <a:r>
              <a:rPr lang="ko-KR" altLang="en-US" sz="5000" kern="100" spc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5000" kern="10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목표 및 구성도</a:t>
            </a:r>
            <a:endParaRPr lang="ko-KR" altLang="en-US" sz="5000" kern="0" spc="0" dirty="0">
              <a:solidFill>
                <a:srgbClr val="000000"/>
              </a:solidFill>
              <a:effectLst/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0" marR="0" indent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0" kern="0" spc="0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</a:t>
            </a:r>
            <a:r>
              <a:rPr lang="en-US" altLang="ko-KR" sz="5000" kern="0" spc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  <a:r>
              <a:rPr lang="ko-KR" altLang="en-US" sz="5000" kern="10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주요 기능 및 알고리즘 설계 방법</a:t>
            </a:r>
            <a:endParaRPr lang="en-US" altLang="ko-KR" sz="5000" kern="100">
              <a:solidFill>
                <a:srgbClr val="00000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0" marR="0" indent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0" kern="0" spc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</a:t>
            </a:r>
            <a:r>
              <a:rPr lang="ko-KR" altLang="en-US" sz="5000" kern="100" spc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문제 해결 방법</a:t>
            </a:r>
            <a:endParaRPr lang="en-US" altLang="ko-KR" sz="5000" kern="100" spc="0">
              <a:solidFill>
                <a:srgbClr val="000000"/>
              </a:solidFill>
              <a:effectLst/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0" marR="0" indent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0" kern="10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4. </a:t>
            </a:r>
            <a:r>
              <a:rPr lang="ko-KR" altLang="en-US" sz="5000" kern="10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앞으로 해야 할 것</a:t>
            </a:r>
            <a:endParaRPr lang="en-US" altLang="ko-KR" sz="5000" kern="100">
              <a:solidFill>
                <a:srgbClr val="00000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0" marR="0" indent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000" kern="10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5. </a:t>
            </a:r>
            <a:r>
              <a:rPr lang="ko-KR" altLang="en-US" sz="5000" kern="10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데모</a:t>
            </a:r>
            <a:endParaRPr lang="ko-KR" altLang="en-US" sz="5000" kern="0" spc="0" dirty="0">
              <a:solidFill>
                <a:srgbClr val="000000"/>
              </a:solidFill>
              <a:effectLst/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7285" y="383857"/>
            <a:ext cx="8878715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참고 논문 및 특허</a:t>
            </a:r>
            <a:endParaRPr lang="en-US" sz="4700" dirty="0">
              <a:solidFill>
                <a:srgbClr val="FC523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65442" y="1210861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8723810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0C2C946-0B51-FB6D-48FB-D27AD1FFEC65}"/>
              </a:ext>
            </a:extLst>
          </p:cNvPr>
          <p:cNvSpPr txBox="1"/>
          <p:nvPr/>
        </p:nvSpPr>
        <p:spPr>
          <a:xfrm>
            <a:off x="1165442" y="8877300"/>
            <a:ext cx="1597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  <a:hlinkClick r:id="rId4"/>
              </a:rPr>
              <a:t>http://www.riss.kr/link?id=T14437357</a:t>
            </a:r>
            <a:r>
              <a:rPr lang="en-US" altLang="ko-KR" b="0" i="0"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(</a:t>
            </a:r>
            <a:r>
              <a:rPr lang="en-US" altLang="ko-KR" b="0" i="0">
                <a:solidFill>
                  <a:srgbClr val="1D1D1D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HMD</a:t>
            </a:r>
            <a:r>
              <a:rPr lang="ko-KR" altLang="en-US" b="0" i="0">
                <a:solidFill>
                  <a:srgbClr val="1D1D1D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를 이용한 원격 화상 진료 시스템 설계 및 구현</a:t>
            </a:r>
            <a:r>
              <a:rPr lang="en-US" altLang="ko-KR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4D6FB2-BD84-B350-244F-4D5393908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975" y="2309812"/>
            <a:ext cx="87820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75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174004"/>
            <a:ext cx="1844040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Jalnan OTF" pitchFamily="34" charset="0"/>
              </a:rPr>
              <a:t>감사합니다</a:t>
            </a:r>
            <a:r>
              <a:rPr lang="en-US" altLang="ko-KR" sz="1200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Jalnan OTF" pitchFamily="34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7285" y="383857"/>
            <a:ext cx="8878715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 err="1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캡스톤디자인의</a:t>
            </a:r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목표 및 구성도</a:t>
            </a:r>
            <a:endParaRPr lang="en-US" sz="4700" dirty="0">
              <a:solidFill>
                <a:srgbClr val="FC523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65442" y="1210861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8723810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sp>
        <p:nvSpPr>
          <p:cNvPr id="11" name="Object 2">
            <a:extLst>
              <a:ext uri="{FF2B5EF4-FFF2-40B4-BE49-F238E27FC236}">
                <a16:creationId xmlns:a16="http://schemas.microsoft.com/office/drawing/2014/main" id="{843F47A5-D779-470E-4961-2C92665C4C39}"/>
              </a:ext>
            </a:extLst>
          </p:cNvPr>
          <p:cNvSpPr txBox="1"/>
          <p:nvPr/>
        </p:nvSpPr>
        <p:spPr>
          <a:xfrm>
            <a:off x="1057102" y="7499628"/>
            <a:ext cx="1617151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병원에 가기 힘든 사람들이 아프거나 불편한 부분들이 있을 때 쉽게 의사와 상담 할 수 있는 서비스 앱</a:t>
            </a:r>
            <a:endParaRPr lang="en-US" sz="3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84F38A-81E0-D7FE-DC98-C6A0933A9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519" y="2283534"/>
            <a:ext cx="921067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7285" y="383857"/>
            <a:ext cx="16171510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주요 기능 및 알고리즘 설계 방법 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라즈베리파이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en-US" sz="4700" dirty="0">
              <a:solidFill>
                <a:srgbClr val="FC523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65442" y="1210861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8723810"/>
            <a:ext cx="16171510" cy="24812"/>
            <a:chOff x="1057102" y="8723810"/>
            <a:chExt cx="16171510" cy="248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sp>
        <p:nvSpPr>
          <p:cNvPr id="14" name="Object 2">
            <a:extLst>
              <a:ext uri="{FF2B5EF4-FFF2-40B4-BE49-F238E27FC236}">
                <a16:creationId xmlns:a16="http://schemas.microsoft.com/office/drawing/2014/main" id="{BDA20C65-3364-AF2A-3246-4DF8A43BF32D}"/>
              </a:ext>
            </a:extLst>
          </p:cNvPr>
          <p:cNvSpPr txBox="1"/>
          <p:nvPr/>
        </p:nvSpPr>
        <p:spPr>
          <a:xfrm>
            <a:off x="1027285" y="7044996"/>
            <a:ext cx="1617151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0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내시경</a:t>
            </a:r>
            <a:r>
              <a:rPr lang="en-US" altLang="ko-KR" sz="30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30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청진기 연결</a:t>
            </a:r>
            <a:endParaRPr lang="en-US" altLang="ko-KR" sz="300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30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파이썬 </a:t>
            </a:r>
            <a:r>
              <a:rPr lang="en-US" altLang="ko-KR" sz="30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URL</a:t>
            </a:r>
            <a:r>
              <a:rPr lang="ko-KR" altLang="en-US" sz="30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을 이용해서 웹 브라우저로 진료</a:t>
            </a:r>
            <a:r>
              <a:rPr lang="en-US" altLang="ko-KR" sz="30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0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상담</a:t>
            </a:r>
            <a:r>
              <a:rPr lang="en-US" altLang="ko-KR" sz="30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 </a:t>
            </a:r>
            <a:r>
              <a:rPr lang="ko-KR" altLang="en-US" sz="30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페이지에 연결</a:t>
            </a:r>
            <a:endParaRPr lang="en-US" sz="3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0FCA1793-5A49-7140-B82B-1A948DB7C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03733" y="1555299"/>
            <a:ext cx="3850399" cy="513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1B654F9C-7042-71AF-62C2-8211EEB7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67532" y="1549330"/>
            <a:ext cx="38862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D6B55CE3-C7FE-E5A7-A020-D71D1705B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334002" y="1555298"/>
            <a:ext cx="3850400" cy="513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74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7285" y="383857"/>
            <a:ext cx="16171510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주요 기능 및 알고리즘 설계 방법 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환자 어플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en-US" sz="4700" dirty="0">
              <a:solidFill>
                <a:srgbClr val="FC523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65442" y="1210861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141E777-6244-9688-BB24-055572595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560443"/>
            <a:ext cx="3755320" cy="820443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815DD38-6352-8D49-4809-3292D5317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282" y="1560442"/>
            <a:ext cx="3723298" cy="820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1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7285" y="383857"/>
            <a:ext cx="16171510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주요 기능 및 알고리즘 설계 방법 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환자 어플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en-US" sz="4700" dirty="0">
              <a:solidFill>
                <a:srgbClr val="FC523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65442" y="1210861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6C49654-A9A7-4EDE-98D2-BC05AEF3D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431" y="1560441"/>
            <a:ext cx="3739288" cy="82044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CAF5B8-C47F-F7F4-0F39-535ACA1B0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581" y="1560440"/>
            <a:ext cx="3736988" cy="820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56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7285" y="383857"/>
            <a:ext cx="16171510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주요 기능 및 알고리즘 설계 방법 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의사 웹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en-US" sz="4700" dirty="0">
              <a:solidFill>
                <a:srgbClr val="FC523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65442" y="1210861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06AF9829-910A-D86C-F681-1475DA77F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819" y="1921270"/>
            <a:ext cx="12030075" cy="644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320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7285" y="383857"/>
            <a:ext cx="16171510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주요 기능 및 알고리즘 설계 방법 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의사 웹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en-US" sz="4700" dirty="0">
              <a:solidFill>
                <a:srgbClr val="FC523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65442" y="1210861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4102" name="Picture 6" descr="이미지">
            <a:extLst>
              <a:ext uri="{FF2B5EF4-FFF2-40B4-BE49-F238E27FC236}">
                <a16:creationId xmlns:a16="http://schemas.microsoft.com/office/drawing/2014/main" id="{27F20E94-B98A-1CAD-1C5E-833745834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90" y="1734740"/>
            <a:ext cx="12719934" cy="681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116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7285" y="383857"/>
            <a:ext cx="16171510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주요 기능 및 알고리즘 설계 방법 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환자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의사</a:t>
            </a:r>
            <a:r>
              <a:rPr lang="en-US" altLang="ko-KR" sz="4700">
                <a:solidFill>
                  <a:srgbClr val="FC523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en-US" sz="4700" dirty="0">
              <a:solidFill>
                <a:srgbClr val="FC523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165442" y="1210861"/>
            <a:ext cx="2430063" cy="35800"/>
            <a:chOff x="1817556" y="1273973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3E799F-6C34-75AA-F3EA-986C6A4C9563}"/>
              </a:ext>
            </a:extLst>
          </p:cNvPr>
          <p:cNvSpPr/>
          <p:nvPr/>
        </p:nvSpPr>
        <p:spPr>
          <a:xfrm>
            <a:off x="7505700" y="1466079"/>
            <a:ext cx="3276600" cy="9547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5695CC-1FB4-1A83-49A4-70AA946EF37B}"/>
              </a:ext>
            </a:extLst>
          </p:cNvPr>
          <p:cNvSpPr/>
          <p:nvPr/>
        </p:nvSpPr>
        <p:spPr>
          <a:xfrm>
            <a:off x="7505700" y="3033869"/>
            <a:ext cx="3276600" cy="9547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CE2EC5-057C-B39D-CCA3-7C058F23D6E2}"/>
              </a:ext>
            </a:extLst>
          </p:cNvPr>
          <p:cNvSpPr/>
          <p:nvPr/>
        </p:nvSpPr>
        <p:spPr>
          <a:xfrm>
            <a:off x="7505700" y="7812021"/>
            <a:ext cx="3276600" cy="9547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F2AD8A-4220-549E-FA34-7900F486D5AE}"/>
              </a:ext>
            </a:extLst>
          </p:cNvPr>
          <p:cNvSpPr/>
          <p:nvPr/>
        </p:nvSpPr>
        <p:spPr>
          <a:xfrm>
            <a:off x="7505700" y="9290776"/>
            <a:ext cx="3276600" cy="9547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4C7F629-4751-A1C2-AEAE-3CC442398425}"/>
              </a:ext>
            </a:extLst>
          </p:cNvPr>
          <p:cNvCxnSpPr/>
          <p:nvPr/>
        </p:nvCxnSpPr>
        <p:spPr>
          <a:xfrm>
            <a:off x="9113040" y="2552700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F0F3DED-4A4B-29B8-6956-560A8EF6F0C2}"/>
              </a:ext>
            </a:extLst>
          </p:cNvPr>
          <p:cNvCxnSpPr>
            <a:cxnSpLocks/>
          </p:cNvCxnSpPr>
          <p:nvPr/>
        </p:nvCxnSpPr>
        <p:spPr>
          <a:xfrm flipH="1">
            <a:off x="7239000" y="4092776"/>
            <a:ext cx="1600200" cy="517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C25072-DB99-6873-92D2-440749D18C2B}"/>
              </a:ext>
            </a:extLst>
          </p:cNvPr>
          <p:cNvCxnSpPr>
            <a:cxnSpLocks/>
          </p:cNvCxnSpPr>
          <p:nvPr/>
        </p:nvCxnSpPr>
        <p:spPr>
          <a:xfrm>
            <a:off x="9362663" y="4113325"/>
            <a:ext cx="1485900" cy="48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45571D0-4A17-E5DB-E268-3D1BBDECF1C1}"/>
              </a:ext>
            </a:extLst>
          </p:cNvPr>
          <p:cNvCxnSpPr>
            <a:cxnSpLocks/>
          </p:cNvCxnSpPr>
          <p:nvPr/>
        </p:nvCxnSpPr>
        <p:spPr>
          <a:xfrm>
            <a:off x="6661414" y="5804577"/>
            <a:ext cx="1688567" cy="517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B39EB67-8EEB-82EA-D265-87B54DA08BC0}"/>
              </a:ext>
            </a:extLst>
          </p:cNvPr>
          <p:cNvCxnSpPr>
            <a:cxnSpLocks/>
          </p:cNvCxnSpPr>
          <p:nvPr/>
        </p:nvCxnSpPr>
        <p:spPr>
          <a:xfrm flipH="1">
            <a:off x="10105613" y="5829300"/>
            <a:ext cx="1857787" cy="424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21AF568-DD5C-E98D-BC0C-5C70EF123490}"/>
              </a:ext>
            </a:extLst>
          </p:cNvPr>
          <p:cNvCxnSpPr/>
          <p:nvPr/>
        </p:nvCxnSpPr>
        <p:spPr>
          <a:xfrm>
            <a:off x="9185927" y="8780679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bject 2">
            <a:extLst>
              <a:ext uri="{FF2B5EF4-FFF2-40B4-BE49-F238E27FC236}">
                <a16:creationId xmlns:a16="http://schemas.microsoft.com/office/drawing/2014/main" id="{9129C069-A137-6F17-2765-994344EF57A2}"/>
              </a:ext>
            </a:extLst>
          </p:cNvPr>
          <p:cNvSpPr txBox="1"/>
          <p:nvPr/>
        </p:nvSpPr>
        <p:spPr>
          <a:xfrm>
            <a:off x="7505700" y="1637508"/>
            <a:ext cx="327659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회원가입</a:t>
            </a:r>
            <a:endParaRPr lang="en-US" sz="3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4" name="Object 2">
            <a:extLst>
              <a:ext uri="{FF2B5EF4-FFF2-40B4-BE49-F238E27FC236}">
                <a16:creationId xmlns:a16="http://schemas.microsoft.com/office/drawing/2014/main" id="{3A403C45-2BA5-887C-50A2-A7A6F424BBE9}"/>
              </a:ext>
            </a:extLst>
          </p:cNvPr>
          <p:cNvSpPr txBox="1"/>
          <p:nvPr/>
        </p:nvSpPr>
        <p:spPr>
          <a:xfrm>
            <a:off x="7505699" y="3206400"/>
            <a:ext cx="327659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로그인</a:t>
            </a:r>
            <a:endParaRPr lang="en-US" sz="3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0F85DE-ED9F-CF02-3CD2-9E47B845A493}"/>
              </a:ext>
            </a:extLst>
          </p:cNvPr>
          <p:cNvSpPr/>
          <p:nvPr/>
        </p:nvSpPr>
        <p:spPr>
          <a:xfrm>
            <a:off x="10210800" y="4737606"/>
            <a:ext cx="3276600" cy="9547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88558CF9-F578-10B0-0770-EDCF6712A478}"/>
              </a:ext>
            </a:extLst>
          </p:cNvPr>
          <p:cNvSpPr txBox="1"/>
          <p:nvPr/>
        </p:nvSpPr>
        <p:spPr>
          <a:xfrm>
            <a:off x="10177669" y="4962136"/>
            <a:ext cx="327659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예약 수락</a:t>
            </a:r>
            <a:endParaRPr lang="en-US" sz="3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9D8AF1-7CF9-5739-E470-B602E599D48D}"/>
              </a:ext>
            </a:extLst>
          </p:cNvPr>
          <p:cNvSpPr/>
          <p:nvPr/>
        </p:nvSpPr>
        <p:spPr>
          <a:xfrm>
            <a:off x="4956314" y="4758227"/>
            <a:ext cx="3276600" cy="9547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2">
            <a:extLst>
              <a:ext uri="{FF2B5EF4-FFF2-40B4-BE49-F238E27FC236}">
                <a16:creationId xmlns:a16="http://schemas.microsoft.com/office/drawing/2014/main" id="{51DEFF67-00E8-CA69-052A-C9F674F479A5}"/>
              </a:ext>
            </a:extLst>
          </p:cNvPr>
          <p:cNvSpPr txBox="1"/>
          <p:nvPr/>
        </p:nvSpPr>
        <p:spPr>
          <a:xfrm>
            <a:off x="4956313" y="4930758"/>
            <a:ext cx="327659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예약 신청</a:t>
            </a:r>
            <a:endParaRPr lang="en-US" sz="3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81DE46-0D91-7442-B531-CF85596EE8FE}"/>
              </a:ext>
            </a:extLst>
          </p:cNvPr>
          <p:cNvSpPr/>
          <p:nvPr/>
        </p:nvSpPr>
        <p:spPr>
          <a:xfrm>
            <a:off x="7505699" y="6347125"/>
            <a:ext cx="3276600" cy="9547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2C78FF98-BAB6-C167-A588-3505C8B864CD}"/>
              </a:ext>
            </a:extLst>
          </p:cNvPr>
          <p:cNvSpPr txBox="1"/>
          <p:nvPr/>
        </p:nvSpPr>
        <p:spPr>
          <a:xfrm>
            <a:off x="7505698" y="6532138"/>
            <a:ext cx="32766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</a:t>
            </a:r>
            <a:r>
              <a:rPr lang="en-US" altLang="ko-KR" sz="32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2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상담</a:t>
            </a:r>
            <a:r>
              <a:rPr lang="en-US" altLang="ko-KR" sz="32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 </a:t>
            </a:r>
            <a:r>
              <a:rPr lang="ko-KR" altLang="en-US" sz="32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시작</a:t>
            </a:r>
            <a:endParaRPr lang="en-US" sz="3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46171DE-075B-F088-9DD9-953C40CF37DA}"/>
              </a:ext>
            </a:extLst>
          </p:cNvPr>
          <p:cNvCxnSpPr/>
          <p:nvPr/>
        </p:nvCxnSpPr>
        <p:spPr>
          <a:xfrm>
            <a:off x="9185927" y="7301924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bject 2">
            <a:extLst>
              <a:ext uri="{FF2B5EF4-FFF2-40B4-BE49-F238E27FC236}">
                <a16:creationId xmlns:a16="http://schemas.microsoft.com/office/drawing/2014/main" id="{DB83B4CB-18F2-D20F-DEE7-B2C99FC1ECE6}"/>
              </a:ext>
            </a:extLst>
          </p:cNvPr>
          <p:cNvSpPr txBox="1"/>
          <p:nvPr/>
        </p:nvSpPr>
        <p:spPr>
          <a:xfrm>
            <a:off x="7505698" y="8003962"/>
            <a:ext cx="32766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</a:t>
            </a:r>
            <a:r>
              <a:rPr lang="en-US" altLang="ko-KR" sz="32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32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상담</a:t>
            </a:r>
            <a:r>
              <a:rPr lang="en-US" altLang="ko-KR" sz="32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 </a:t>
            </a:r>
            <a:r>
              <a:rPr lang="ko-KR" altLang="en-US" sz="32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종료</a:t>
            </a:r>
            <a:endParaRPr lang="en-US" sz="3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5" name="Object 2">
            <a:extLst>
              <a:ext uri="{FF2B5EF4-FFF2-40B4-BE49-F238E27FC236}">
                <a16:creationId xmlns:a16="http://schemas.microsoft.com/office/drawing/2014/main" id="{18B929BF-D2BA-C4A9-1F53-B82A4571E2DE}"/>
              </a:ext>
            </a:extLst>
          </p:cNvPr>
          <p:cNvSpPr txBox="1"/>
          <p:nvPr/>
        </p:nvSpPr>
        <p:spPr>
          <a:xfrm>
            <a:off x="7505698" y="9475787"/>
            <a:ext cx="32766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처방</a:t>
            </a:r>
            <a:endParaRPr lang="en-US" sz="3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686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359</Words>
  <Application>Microsoft Office PowerPoint</Application>
  <PresentationFormat>사용자 지정</PresentationFormat>
  <Paragraphs>67</Paragraphs>
  <Slides>21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Jalnan OTF</vt:lpstr>
      <vt:lpstr>맑은 고딕</vt:lpstr>
      <vt:lpstr>한컴 말랑말랑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종호 박</cp:lastModifiedBy>
  <cp:revision>67</cp:revision>
  <dcterms:created xsi:type="dcterms:W3CDTF">2022-03-15T21:52:57Z</dcterms:created>
  <dcterms:modified xsi:type="dcterms:W3CDTF">2022-06-07T13:13:09Z</dcterms:modified>
</cp:coreProperties>
</file>